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2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33EEFF-C22B-4DC9-A9AA-41A818D99537}"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403755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EEFF-C22B-4DC9-A9AA-41A818D99537}"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242933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EEFF-C22B-4DC9-A9AA-41A818D99537}"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270534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EEFF-C22B-4DC9-A9AA-41A818D99537}"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225745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3EEFF-C22B-4DC9-A9AA-41A818D99537}"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409861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33EEFF-C22B-4DC9-A9AA-41A818D99537}"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421142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33EEFF-C22B-4DC9-A9AA-41A818D99537}" type="datetimeFigureOut">
              <a:rPr lang="en-US" smtClean="0"/>
              <a:t>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2217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3EEFF-C22B-4DC9-A9AA-41A818D99537}" type="datetimeFigureOut">
              <a:rPr lang="en-US" smtClean="0"/>
              <a:t>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156397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3EEFF-C22B-4DC9-A9AA-41A818D99537}" type="datetimeFigureOut">
              <a:rPr lang="en-US" smtClean="0"/>
              <a:t>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373754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EEFF-C22B-4DC9-A9AA-41A818D99537}"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38860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EEFF-C22B-4DC9-A9AA-41A818D99537}"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1632A-BFA8-4EA6-918C-EB0B6901B07B}" type="slidenum">
              <a:rPr lang="en-US" smtClean="0"/>
              <a:t>‹#›</a:t>
            </a:fld>
            <a:endParaRPr lang="en-US"/>
          </a:p>
        </p:txBody>
      </p:sp>
    </p:spTree>
    <p:extLst>
      <p:ext uri="{BB962C8B-B14F-4D97-AF65-F5344CB8AC3E}">
        <p14:creationId xmlns:p14="http://schemas.microsoft.com/office/powerpoint/2010/main" val="219703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3EEFF-C22B-4DC9-A9AA-41A818D99537}" type="datetimeFigureOut">
              <a:rPr lang="en-US" smtClean="0"/>
              <a:t>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1632A-BFA8-4EA6-918C-EB0B6901B07B}" type="slidenum">
              <a:rPr lang="en-US" smtClean="0"/>
              <a:t>‹#›</a:t>
            </a:fld>
            <a:endParaRPr lang="en-US"/>
          </a:p>
        </p:txBody>
      </p:sp>
    </p:spTree>
    <p:extLst>
      <p:ext uri="{BB962C8B-B14F-4D97-AF65-F5344CB8AC3E}">
        <p14:creationId xmlns:p14="http://schemas.microsoft.com/office/powerpoint/2010/main" val="388683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0-JRCuwpas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Sentence Structure</a:t>
            </a:r>
            <a:endParaRPr lang="en-US" dirty="0"/>
          </a:p>
        </p:txBody>
      </p:sp>
      <p:sp>
        <p:nvSpPr>
          <p:cNvPr id="3" name="Subtitle 2"/>
          <p:cNvSpPr>
            <a:spLocks noGrp="1"/>
          </p:cNvSpPr>
          <p:nvPr>
            <p:ph type="subTitle" idx="1"/>
          </p:nvPr>
        </p:nvSpPr>
        <p:spPr/>
        <p:txBody>
          <a:bodyPr/>
          <a:lstStyle/>
          <a:p>
            <a:r>
              <a:rPr lang="en-US" dirty="0" smtClean="0"/>
              <a:t>1.) Sentence Fragments</a:t>
            </a:r>
          </a:p>
          <a:p>
            <a:r>
              <a:rPr lang="en-US" dirty="0" smtClean="0"/>
              <a:t>2.) Run on sentences</a:t>
            </a:r>
            <a:endParaRPr lang="en-US" dirty="0"/>
          </a:p>
        </p:txBody>
      </p:sp>
    </p:spTree>
    <p:extLst>
      <p:ext uri="{BB962C8B-B14F-4D97-AF65-F5344CB8AC3E}">
        <p14:creationId xmlns:p14="http://schemas.microsoft.com/office/powerpoint/2010/main" val="205450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Sentence Fragments: </a:t>
            </a:r>
            <a:br>
              <a:rPr lang="en-US" dirty="0" smtClean="0"/>
            </a:br>
            <a:r>
              <a:rPr lang="en-US" dirty="0" smtClean="0"/>
              <a:t>some suggested revisions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0000"/>
                </a:solidFill>
              </a:rPr>
              <a:t> </a:t>
            </a:r>
            <a:r>
              <a:rPr lang="en-US" dirty="0" smtClean="0">
                <a:solidFill>
                  <a:srgbClr val="FF0000"/>
                </a:solidFill>
              </a:rPr>
              <a:t>X 	</a:t>
            </a:r>
            <a:r>
              <a:rPr lang="en-US" dirty="0" smtClean="0"/>
              <a:t>Drove nine hours straight. </a:t>
            </a:r>
          </a:p>
          <a:p>
            <a:pPr>
              <a:buClr>
                <a:srgbClr val="00B050"/>
              </a:buClr>
              <a:buFont typeface="Wingdings" panose="05000000000000000000" pitchFamily="2" charset="2"/>
              <a:buChar char="ü"/>
            </a:pPr>
            <a:r>
              <a:rPr lang="en-US" dirty="0" smtClean="0">
                <a:solidFill>
                  <a:schemeClr val="accent6">
                    <a:lumMod val="75000"/>
                  </a:schemeClr>
                </a:solidFill>
              </a:rPr>
              <a:t> 	She</a:t>
            </a:r>
            <a:r>
              <a:rPr lang="en-US" dirty="0" smtClean="0"/>
              <a:t> </a:t>
            </a:r>
            <a:r>
              <a:rPr lang="en-US" dirty="0" smtClean="0">
                <a:solidFill>
                  <a:srgbClr val="00B050"/>
                </a:solidFill>
              </a:rPr>
              <a:t>drove</a:t>
            </a:r>
            <a:r>
              <a:rPr lang="en-US" dirty="0" smtClean="0"/>
              <a:t> nine hours straight. </a:t>
            </a:r>
          </a:p>
          <a:p>
            <a:pPr marL="0" indent="0">
              <a:buClr>
                <a:srgbClr val="00B050"/>
              </a:buClr>
              <a:buNone/>
            </a:pPr>
            <a:endParaRPr lang="en-US" dirty="0" smtClean="0"/>
          </a:p>
          <a:p>
            <a:pPr marL="0" indent="0">
              <a:buNone/>
            </a:pPr>
            <a:r>
              <a:rPr lang="en-US" dirty="0" smtClean="0">
                <a:solidFill>
                  <a:srgbClr val="FF0000"/>
                </a:solidFill>
              </a:rPr>
              <a:t>X  	</a:t>
            </a:r>
            <a:r>
              <a:rPr lang="en-US" dirty="0" smtClean="0"/>
              <a:t>The gorgeous, bright orange sunset.</a:t>
            </a:r>
          </a:p>
          <a:p>
            <a:pPr>
              <a:buClr>
                <a:srgbClr val="00B050"/>
              </a:buClr>
              <a:buFont typeface="Wingdings" panose="05000000000000000000" pitchFamily="2" charset="2"/>
              <a:buChar char="ü"/>
            </a:pPr>
            <a:r>
              <a:rPr lang="en-US" dirty="0" smtClean="0">
                <a:solidFill>
                  <a:schemeClr val="accent6">
                    <a:lumMod val="75000"/>
                  </a:schemeClr>
                </a:solidFill>
              </a:rPr>
              <a:t> 	The sunset </a:t>
            </a:r>
            <a:r>
              <a:rPr lang="en-US" dirty="0" smtClean="0">
                <a:solidFill>
                  <a:srgbClr val="00B050"/>
                </a:solidFill>
              </a:rPr>
              <a:t>was </a:t>
            </a:r>
            <a:r>
              <a:rPr lang="en-US" dirty="0" smtClean="0"/>
              <a:t>gorgeous and bright 	orange.</a:t>
            </a:r>
          </a:p>
          <a:p>
            <a:pPr>
              <a:buClr>
                <a:srgbClr val="00B050"/>
              </a:buClr>
              <a:buFont typeface="Wingdings" panose="05000000000000000000" pitchFamily="2" charset="2"/>
              <a:buChar char="ü"/>
            </a:pPr>
            <a:endParaRPr lang="en-US" dirty="0" smtClean="0"/>
          </a:p>
          <a:p>
            <a:pPr marL="0" indent="0">
              <a:buNone/>
            </a:pPr>
            <a:r>
              <a:rPr lang="en-US" dirty="0" smtClean="0">
                <a:solidFill>
                  <a:srgbClr val="FF0000"/>
                </a:solidFill>
              </a:rPr>
              <a:t>X  	</a:t>
            </a:r>
            <a:r>
              <a:rPr lang="en-US" dirty="0" smtClean="0"/>
              <a:t>A groan from the patient. </a:t>
            </a:r>
          </a:p>
          <a:p>
            <a:pPr>
              <a:buClr>
                <a:srgbClr val="00B050"/>
              </a:buClr>
              <a:buFont typeface="Wingdings" panose="05000000000000000000" pitchFamily="2" charset="2"/>
              <a:buChar char="ü"/>
            </a:pPr>
            <a:r>
              <a:rPr lang="en-US" dirty="0"/>
              <a:t> </a:t>
            </a:r>
            <a:r>
              <a:rPr lang="en-US" dirty="0" smtClean="0"/>
              <a:t>	</a:t>
            </a:r>
            <a:r>
              <a:rPr lang="en-US" dirty="0" smtClean="0">
                <a:solidFill>
                  <a:schemeClr val="accent6">
                    <a:lumMod val="75000"/>
                  </a:schemeClr>
                </a:solidFill>
              </a:rPr>
              <a:t>A groan </a:t>
            </a:r>
            <a:r>
              <a:rPr lang="en-US" dirty="0" smtClean="0">
                <a:solidFill>
                  <a:srgbClr val="00B050"/>
                </a:solidFill>
              </a:rPr>
              <a:t>escaped </a:t>
            </a:r>
            <a:r>
              <a:rPr lang="en-US" dirty="0" smtClean="0"/>
              <a:t>from the patient.</a:t>
            </a:r>
          </a:p>
          <a:p>
            <a:endParaRPr lang="en-US" dirty="0" smtClean="0"/>
          </a:p>
          <a:p>
            <a:endParaRPr lang="en-US" dirty="0" smtClean="0"/>
          </a:p>
          <a:p>
            <a:endParaRPr lang="en-US" dirty="0"/>
          </a:p>
        </p:txBody>
      </p:sp>
    </p:spTree>
    <p:extLst>
      <p:ext uri="{BB962C8B-B14F-4D97-AF65-F5344CB8AC3E}">
        <p14:creationId xmlns:p14="http://schemas.microsoft.com/office/powerpoint/2010/main" val="288989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Run-On </a:t>
            </a:r>
            <a:r>
              <a:rPr lang="en-US" dirty="0"/>
              <a:t>S</a:t>
            </a:r>
            <a:r>
              <a:rPr lang="en-US" dirty="0" smtClean="0"/>
              <a:t>entences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a:t>run-on sentence occurs when two or more independent clauses are not joined correctly</a:t>
            </a:r>
            <a:r>
              <a:rPr lang="en-US" dirty="0" smtClean="0"/>
              <a:t>.</a:t>
            </a:r>
          </a:p>
          <a:p>
            <a:pPr marL="0" indent="0">
              <a:buNone/>
            </a:pPr>
            <a:r>
              <a:rPr lang="en-US" dirty="0" smtClean="0"/>
              <a:t> </a:t>
            </a:r>
          </a:p>
          <a:p>
            <a:pPr lvl="1"/>
            <a:r>
              <a:rPr lang="en-US" dirty="0" smtClean="0"/>
              <a:t>An </a:t>
            </a:r>
            <a:r>
              <a:rPr lang="en-US" dirty="0"/>
              <a:t>independent clause is a group of words that can stand alone as a sentence, as in, </a:t>
            </a:r>
            <a:r>
              <a:rPr lang="en-US" i="1" dirty="0">
                <a:solidFill>
                  <a:srgbClr val="FF0000"/>
                </a:solidFill>
              </a:rPr>
              <a:t>The dog runs</a:t>
            </a:r>
            <a:r>
              <a:rPr lang="en-US" dirty="0" smtClean="0"/>
              <a:t>.</a:t>
            </a:r>
          </a:p>
          <a:p>
            <a:pPr lvl="1"/>
            <a:endParaRPr lang="en-US" dirty="0" smtClean="0"/>
          </a:p>
          <a:p>
            <a:pPr lvl="1"/>
            <a:r>
              <a:rPr lang="en-US" dirty="0" smtClean="0"/>
              <a:t> </a:t>
            </a:r>
            <a:r>
              <a:rPr lang="en-US" dirty="0"/>
              <a:t>Your writing may be confusing or unclear if independent clauses are </a:t>
            </a:r>
            <a:r>
              <a:rPr lang="en-US" dirty="0" smtClean="0"/>
              <a:t>joined  </a:t>
            </a:r>
            <a:r>
              <a:rPr lang="en-US" dirty="0"/>
              <a:t>incorrectly. There are two types of run-on sentences: fused sentences and comma splices. </a:t>
            </a:r>
          </a:p>
        </p:txBody>
      </p:sp>
    </p:spTree>
    <p:extLst>
      <p:ext uri="{BB962C8B-B14F-4D97-AF65-F5344CB8AC3E}">
        <p14:creationId xmlns:p14="http://schemas.microsoft.com/office/powerpoint/2010/main" val="1314144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Run-On Sentences</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3200" dirty="0"/>
              <a:t>There are two types of run-on sentences: </a:t>
            </a:r>
            <a:endParaRPr lang="en-US" sz="3200" dirty="0" smtClean="0"/>
          </a:p>
          <a:p>
            <a:pPr marL="742950" lvl="2" indent="-342900"/>
            <a:r>
              <a:rPr lang="en-US" sz="2800" b="1" dirty="0" smtClean="0">
                <a:solidFill>
                  <a:srgbClr val="FF0000"/>
                </a:solidFill>
              </a:rPr>
              <a:t>fused </a:t>
            </a:r>
            <a:r>
              <a:rPr lang="en-US" sz="2800" b="1" dirty="0">
                <a:solidFill>
                  <a:srgbClr val="FF0000"/>
                </a:solidFill>
              </a:rPr>
              <a:t>sentences </a:t>
            </a:r>
            <a:endParaRPr lang="en-US" sz="2800" b="1" dirty="0" smtClean="0">
              <a:solidFill>
                <a:srgbClr val="FF0000"/>
              </a:solidFill>
            </a:endParaRPr>
          </a:p>
          <a:p>
            <a:pPr marL="400050" lvl="2" indent="0">
              <a:buNone/>
            </a:pPr>
            <a:r>
              <a:rPr lang="en-US" sz="2800" dirty="0"/>
              <a:t>	</a:t>
            </a:r>
            <a:r>
              <a:rPr lang="en-US" sz="2800" dirty="0" smtClean="0"/>
              <a:t>and </a:t>
            </a:r>
          </a:p>
          <a:p>
            <a:pPr marL="742950" lvl="2" indent="-342900"/>
            <a:r>
              <a:rPr lang="en-US" sz="2800" b="1" dirty="0" smtClean="0">
                <a:solidFill>
                  <a:srgbClr val="FF0000"/>
                </a:solidFill>
              </a:rPr>
              <a:t>comma splices</a:t>
            </a:r>
            <a:endParaRPr lang="en-US" sz="2800" b="1" dirty="0">
              <a:solidFill>
                <a:srgbClr val="FF0000"/>
              </a:solidFill>
            </a:endParaRPr>
          </a:p>
          <a:p>
            <a:endParaRPr lang="en-US" dirty="0"/>
          </a:p>
        </p:txBody>
      </p:sp>
    </p:spTree>
    <p:extLst>
      <p:ext uri="{BB962C8B-B14F-4D97-AF65-F5344CB8AC3E}">
        <p14:creationId xmlns:p14="http://schemas.microsoft.com/office/powerpoint/2010/main" val="3520419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Run-On Sentences</a:t>
            </a:r>
          </a:p>
        </p:txBody>
      </p:sp>
      <p:sp>
        <p:nvSpPr>
          <p:cNvPr id="3" name="Content Placeholder 2"/>
          <p:cNvSpPr>
            <a:spLocks noGrp="1"/>
          </p:cNvSpPr>
          <p:nvPr>
            <p:ph idx="1"/>
          </p:nvPr>
        </p:nvSpPr>
        <p:spPr/>
        <p:txBody>
          <a:bodyPr/>
          <a:lstStyle/>
          <a:p>
            <a:r>
              <a:rPr lang="en-US" dirty="0"/>
              <a:t>A </a:t>
            </a:r>
            <a:r>
              <a:rPr lang="en-US" u="sng" dirty="0"/>
              <a:t>fused sentence </a:t>
            </a:r>
            <a:r>
              <a:rPr lang="en-US" dirty="0"/>
              <a:t>occurs when independent clauses run together with no marks of punctuation or coordinating conjunctions to separate them. </a:t>
            </a:r>
            <a:endParaRPr lang="en-US" dirty="0" smtClean="0"/>
          </a:p>
          <a:p>
            <a:pPr lvl="1"/>
            <a:r>
              <a:rPr lang="en-US" dirty="0" smtClean="0"/>
              <a:t>EXAMPLE: </a:t>
            </a:r>
          </a:p>
          <a:p>
            <a:pPr marL="914400" lvl="2" indent="0">
              <a:buNone/>
            </a:pPr>
            <a:r>
              <a:rPr lang="en-US" dirty="0" smtClean="0"/>
              <a:t>“</a:t>
            </a:r>
            <a:r>
              <a:rPr lang="en-US" u="sng" dirty="0" smtClean="0">
                <a:solidFill>
                  <a:srgbClr val="002060"/>
                </a:solidFill>
              </a:rPr>
              <a:t>My professor read my paper</a:t>
            </a:r>
            <a:r>
              <a:rPr lang="en-US" dirty="0" smtClean="0">
                <a:solidFill>
                  <a:srgbClr val="002060"/>
                </a:solidFill>
              </a:rPr>
              <a:t> </a:t>
            </a:r>
            <a:r>
              <a:rPr lang="en-US" u="sng" dirty="0" smtClean="0">
                <a:solidFill>
                  <a:schemeClr val="accent6">
                    <a:lumMod val="50000"/>
                  </a:schemeClr>
                </a:solidFill>
              </a:rPr>
              <a:t>she </a:t>
            </a:r>
            <a:r>
              <a:rPr lang="en-US" u="sng" dirty="0">
                <a:solidFill>
                  <a:schemeClr val="accent6">
                    <a:lumMod val="50000"/>
                  </a:schemeClr>
                </a:solidFill>
              </a:rPr>
              <a:t>said it </a:t>
            </a:r>
            <a:r>
              <a:rPr lang="en-US" u="sng" dirty="0" smtClean="0">
                <a:solidFill>
                  <a:schemeClr val="accent6">
                    <a:lumMod val="50000"/>
                  </a:schemeClr>
                </a:solidFill>
              </a:rPr>
              <a:t>was excellent</a:t>
            </a:r>
            <a:r>
              <a:rPr lang="en-US" dirty="0" smtClean="0"/>
              <a:t>.”</a:t>
            </a:r>
          </a:p>
          <a:p>
            <a:pPr marL="914400" lvl="2" indent="0">
              <a:buNone/>
            </a:pPr>
            <a:r>
              <a:rPr lang="en-US" dirty="0"/>
              <a:t>  </a:t>
            </a:r>
            <a:r>
              <a:rPr lang="en-US" dirty="0" smtClean="0"/>
              <a:t>  </a:t>
            </a:r>
            <a:r>
              <a:rPr lang="en-US" dirty="0" smtClean="0">
                <a:solidFill>
                  <a:srgbClr val="002060"/>
                </a:solidFill>
              </a:rPr>
              <a:t>Independent clause	                  </a:t>
            </a:r>
            <a:r>
              <a:rPr lang="en-US" dirty="0" smtClean="0">
                <a:solidFill>
                  <a:schemeClr val="accent6">
                    <a:lumMod val="50000"/>
                  </a:schemeClr>
                </a:solidFill>
              </a:rPr>
              <a:t>Independent clause</a:t>
            </a:r>
            <a:endParaRPr lang="en-US" dirty="0">
              <a:solidFill>
                <a:schemeClr val="accent6">
                  <a:lumMod val="50000"/>
                </a:schemeClr>
              </a:solidFill>
            </a:endParaRPr>
          </a:p>
        </p:txBody>
      </p:sp>
    </p:spTree>
    <p:extLst>
      <p:ext uri="{BB962C8B-B14F-4D97-AF65-F5344CB8AC3E}">
        <p14:creationId xmlns:p14="http://schemas.microsoft.com/office/powerpoint/2010/main" val="188076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Run-On Sentences</a:t>
            </a:r>
          </a:p>
        </p:txBody>
      </p:sp>
      <p:sp>
        <p:nvSpPr>
          <p:cNvPr id="3" name="Content Placeholder 2"/>
          <p:cNvSpPr>
            <a:spLocks noGrp="1"/>
          </p:cNvSpPr>
          <p:nvPr>
            <p:ph idx="1"/>
          </p:nvPr>
        </p:nvSpPr>
        <p:spPr/>
        <p:txBody>
          <a:bodyPr/>
          <a:lstStyle/>
          <a:p>
            <a:r>
              <a:rPr lang="en-US" dirty="0"/>
              <a:t>A comma splice occurs when two or more independent clauses are joined only by a comma. </a:t>
            </a:r>
            <a:endParaRPr lang="en-US" dirty="0" smtClean="0"/>
          </a:p>
          <a:p>
            <a:r>
              <a:rPr lang="en-US" dirty="0" smtClean="0"/>
              <a:t>EXAMPLE: </a:t>
            </a:r>
          </a:p>
          <a:p>
            <a:pPr marL="0" indent="0">
              <a:buNone/>
            </a:pPr>
            <a:r>
              <a:rPr lang="en-US" sz="2800" dirty="0" smtClean="0"/>
              <a:t>“</a:t>
            </a:r>
            <a:r>
              <a:rPr lang="en-US" sz="2800" u="sng" dirty="0" smtClean="0">
                <a:solidFill>
                  <a:schemeClr val="accent5">
                    <a:lumMod val="50000"/>
                  </a:schemeClr>
                </a:solidFill>
              </a:rPr>
              <a:t>My </a:t>
            </a:r>
            <a:r>
              <a:rPr lang="en-US" sz="2800" u="sng" dirty="0">
                <a:solidFill>
                  <a:schemeClr val="accent5">
                    <a:lumMod val="50000"/>
                  </a:schemeClr>
                </a:solidFill>
              </a:rPr>
              <a:t>cat meowed angrily</a:t>
            </a:r>
            <a:r>
              <a:rPr lang="en-US" sz="2800" dirty="0"/>
              <a:t>, </a:t>
            </a:r>
            <a:r>
              <a:rPr lang="en-US" sz="2800" u="sng" dirty="0">
                <a:solidFill>
                  <a:schemeClr val="accent6">
                    <a:lumMod val="50000"/>
                  </a:schemeClr>
                </a:solidFill>
              </a:rPr>
              <a:t>I knew she wanted food</a:t>
            </a:r>
            <a:r>
              <a:rPr lang="en-US" sz="2800" dirty="0" smtClean="0"/>
              <a:t>.”</a:t>
            </a:r>
          </a:p>
          <a:p>
            <a:pPr marL="0" lvl="2" indent="0">
              <a:buNone/>
            </a:pPr>
            <a:r>
              <a:rPr lang="en-US" sz="2800" dirty="0">
                <a:solidFill>
                  <a:schemeClr val="accent5">
                    <a:lumMod val="50000"/>
                  </a:schemeClr>
                </a:solidFill>
              </a:rPr>
              <a:t> </a:t>
            </a:r>
            <a:r>
              <a:rPr lang="en-US" sz="2800" dirty="0" smtClean="0">
                <a:solidFill>
                  <a:schemeClr val="accent5">
                    <a:lumMod val="50000"/>
                  </a:schemeClr>
                </a:solidFill>
              </a:rPr>
              <a:t>     </a:t>
            </a:r>
            <a:r>
              <a:rPr lang="en-US" dirty="0" smtClean="0">
                <a:solidFill>
                  <a:schemeClr val="accent5">
                    <a:lumMod val="50000"/>
                  </a:schemeClr>
                </a:solidFill>
              </a:rPr>
              <a:t>Independent Clause</a:t>
            </a:r>
            <a:r>
              <a:rPr lang="en-US" dirty="0">
                <a:solidFill>
                  <a:schemeClr val="accent5">
                    <a:lumMod val="50000"/>
                  </a:schemeClr>
                </a:solidFill>
              </a:rPr>
              <a:t> </a:t>
            </a:r>
            <a:r>
              <a:rPr lang="en-US" dirty="0" smtClean="0">
                <a:solidFill>
                  <a:schemeClr val="accent5">
                    <a:lumMod val="50000"/>
                  </a:schemeClr>
                </a:solidFill>
              </a:rPr>
              <a:t>               </a:t>
            </a:r>
            <a:r>
              <a:rPr lang="en-US" dirty="0" smtClean="0">
                <a:solidFill>
                  <a:schemeClr val="accent6">
                    <a:lumMod val="50000"/>
                  </a:schemeClr>
                </a:solidFill>
              </a:rPr>
              <a:t>Independent </a:t>
            </a:r>
            <a:r>
              <a:rPr lang="en-US" dirty="0">
                <a:solidFill>
                  <a:schemeClr val="accent6">
                    <a:lumMod val="50000"/>
                  </a:schemeClr>
                </a:solidFill>
              </a:rPr>
              <a:t>clause</a:t>
            </a:r>
          </a:p>
          <a:p>
            <a:pPr marL="0" lvl="2" indent="0">
              <a:buNone/>
            </a:pPr>
            <a:endParaRPr lang="en-US" dirty="0"/>
          </a:p>
          <a:p>
            <a:pPr marL="0" indent="0">
              <a:buNone/>
            </a:pPr>
            <a:endParaRPr lang="en-US" sz="2800" dirty="0"/>
          </a:p>
        </p:txBody>
      </p:sp>
    </p:spTree>
    <p:extLst>
      <p:ext uri="{BB962C8B-B14F-4D97-AF65-F5344CB8AC3E}">
        <p14:creationId xmlns:p14="http://schemas.microsoft.com/office/powerpoint/2010/main" val="201093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Run-On </a:t>
            </a:r>
            <a:r>
              <a:rPr lang="en-US" dirty="0"/>
              <a:t>Sentences</a:t>
            </a:r>
          </a:p>
        </p:txBody>
      </p:sp>
      <p:sp>
        <p:nvSpPr>
          <p:cNvPr id="3" name="Content Placeholder 2"/>
          <p:cNvSpPr>
            <a:spLocks noGrp="1"/>
          </p:cNvSpPr>
          <p:nvPr>
            <p:ph idx="1"/>
          </p:nvPr>
        </p:nvSpPr>
        <p:spPr/>
        <p:txBody>
          <a:bodyPr>
            <a:normAutofit/>
          </a:bodyPr>
          <a:lstStyle/>
          <a:p>
            <a:pPr marL="0" indent="0">
              <a:buNone/>
            </a:pPr>
            <a:r>
              <a:rPr lang="en-US" dirty="0" smtClean="0"/>
              <a:t>REVISE </a:t>
            </a:r>
            <a:r>
              <a:rPr lang="en-US" dirty="0"/>
              <a:t>RUN-ON SENTENCES in one of four ways: </a:t>
            </a:r>
            <a:endParaRPr lang="en-US" dirty="0" smtClean="0"/>
          </a:p>
          <a:p>
            <a:pPr marL="514350" indent="-514350">
              <a:buFont typeface="+mj-lt"/>
              <a:buAutoNum type="arabicPeriod"/>
            </a:pPr>
            <a:r>
              <a:rPr lang="en-US" dirty="0" smtClean="0"/>
              <a:t> </a:t>
            </a:r>
            <a:r>
              <a:rPr lang="en-US" dirty="0"/>
              <a:t>Use a </a:t>
            </a:r>
            <a:r>
              <a:rPr lang="en-US" b="1" dirty="0"/>
              <a:t>comma and a coordinating conjunction </a:t>
            </a:r>
            <a:r>
              <a:rPr lang="en-US" dirty="0" smtClean="0"/>
              <a:t>(for, and</a:t>
            </a:r>
            <a:r>
              <a:rPr lang="en-US" dirty="0"/>
              <a:t>, nor, </a:t>
            </a:r>
            <a:r>
              <a:rPr lang="en-US" dirty="0" smtClean="0"/>
              <a:t>but, </a:t>
            </a:r>
            <a:r>
              <a:rPr lang="en-US" dirty="0"/>
              <a:t>or, </a:t>
            </a:r>
            <a:r>
              <a:rPr lang="en-US" dirty="0" smtClean="0"/>
              <a:t>yet</a:t>
            </a:r>
            <a:r>
              <a:rPr lang="en-US" dirty="0"/>
              <a:t>, so</a:t>
            </a:r>
            <a:r>
              <a:rPr lang="en-US" dirty="0" smtClean="0"/>
              <a:t>). </a:t>
            </a:r>
          </a:p>
          <a:p>
            <a:pPr marL="0" indent="0">
              <a:buNone/>
            </a:pPr>
            <a:r>
              <a:rPr lang="en-US" dirty="0"/>
              <a:t>	</a:t>
            </a:r>
            <a:endParaRPr lang="en-US" dirty="0" smtClean="0"/>
          </a:p>
          <a:p>
            <a:pPr marL="0" indent="0">
              <a:buNone/>
            </a:pPr>
            <a:r>
              <a:rPr lang="en-US" dirty="0" smtClean="0"/>
              <a:t>Run-on</a:t>
            </a:r>
            <a:r>
              <a:rPr lang="en-US" dirty="0"/>
              <a:t>: </a:t>
            </a:r>
            <a:r>
              <a:rPr lang="en-US" dirty="0">
                <a:solidFill>
                  <a:srgbClr val="FF0000"/>
                </a:solidFill>
              </a:rPr>
              <a:t>My professor read my paper she said it was excellent. </a:t>
            </a:r>
            <a:endParaRPr lang="en-US" dirty="0" smtClean="0">
              <a:solidFill>
                <a:srgbClr val="FF0000"/>
              </a:solidFill>
            </a:endParaRPr>
          </a:p>
          <a:p>
            <a:pPr marL="0" indent="0">
              <a:buNone/>
            </a:pPr>
            <a:r>
              <a:rPr lang="en-US" dirty="0" smtClean="0"/>
              <a:t>Correction</a:t>
            </a:r>
            <a:r>
              <a:rPr lang="en-US" dirty="0"/>
              <a:t>: </a:t>
            </a:r>
            <a:r>
              <a:rPr lang="en-US" dirty="0">
                <a:solidFill>
                  <a:srgbClr val="00B050"/>
                </a:solidFill>
              </a:rPr>
              <a:t>My professor read my paper, and she said it was excellent.</a:t>
            </a:r>
            <a:endParaRPr lang="en-US" b="1" dirty="0">
              <a:solidFill>
                <a:srgbClr val="00B050"/>
              </a:solidFill>
            </a:endParaRPr>
          </a:p>
        </p:txBody>
      </p:sp>
    </p:spTree>
    <p:extLst>
      <p:ext uri="{BB962C8B-B14F-4D97-AF65-F5344CB8AC3E}">
        <p14:creationId xmlns:p14="http://schemas.microsoft.com/office/powerpoint/2010/main" val="3362253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Run-On Sentences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2. </a:t>
            </a:r>
            <a:r>
              <a:rPr lang="en-US" dirty="0" smtClean="0"/>
              <a:t>Use </a:t>
            </a:r>
            <a:r>
              <a:rPr lang="en-US" dirty="0"/>
              <a:t>a </a:t>
            </a:r>
            <a:r>
              <a:rPr lang="en-US" b="1" dirty="0"/>
              <a:t>semicolon </a:t>
            </a:r>
            <a:r>
              <a:rPr lang="en-US" dirty="0"/>
              <a:t>(or, in some cases, a colon or a dash). </a:t>
            </a:r>
            <a:endParaRPr lang="en-US" dirty="0" smtClean="0"/>
          </a:p>
          <a:p>
            <a:pPr marL="0" indent="0">
              <a:buNone/>
            </a:pPr>
            <a:r>
              <a:rPr lang="en-US" dirty="0" smtClean="0"/>
              <a:t>You </a:t>
            </a:r>
            <a:r>
              <a:rPr lang="en-US" dirty="0"/>
              <a:t>can use a semicolon alone or with a transitional expression (e.g., however, at any rate, in contrast, as a result, etc.). </a:t>
            </a:r>
            <a:endParaRPr lang="en-US" dirty="0" smtClean="0"/>
          </a:p>
          <a:p>
            <a:pPr marL="0" indent="0">
              <a:buNone/>
            </a:pPr>
            <a:endParaRPr lang="en-US" dirty="0" smtClean="0"/>
          </a:p>
          <a:p>
            <a:pPr marL="0" indent="0">
              <a:buNone/>
            </a:pPr>
            <a:r>
              <a:rPr lang="en-US" dirty="0" smtClean="0"/>
              <a:t>Run-on</a:t>
            </a:r>
            <a:r>
              <a:rPr lang="en-US" dirty="0"/>
              <a:t>: </a:t>
            </a:r>
            <a:r>
              <a:rPr lang="en-US" dirty="0">
                <a:solidFill>
                  <a:srgbClr val="FF0000"/>
                </a:solidFill>
              </a:rPr>
              <a:t>My cat meowed angrily, I knew she wanted food</a:t>
            </a:r>
            <a:r>
              <a:rPr lang="en-US" dirty="0" smtClean="0">
                <a:solidFill>
                  <a:srgbClr val="FF0000"/>
                </a:solidFill>
              </a:rPr>
              <a:t>.</a:t>
            </a:r>
          </a:p>
          <a:p>
            <a:pPr marL="0" indent="0">
              <a:buNone/>
            </a:pPr>
            <a:r>
              <a:rPr lang="en-US" dirty="0" smtClean="0">
                <a:solidFill>
                  <a:srgbClr val="FF0000"/>
                </a:solidFill>
              </a:rPr>
              <a:t> </a:t>
            </a:r>
          </a:p>
          <a:p>
            <a:pPr marL="0" indent="0">
              <a:buNone/>
            </a:pPr>
            <a:r>
              <a:rPr lang="en-US" dirty="0" smtClean="0"/>
              <a:t>Correction</a:t>
            </a:r>
            <a:r>
              <a:rPr lang="en-US" dirty="0"/>
              <a:t>: </a:t>
            </a:r>
            <a:r>
              <a:rPr lang="en-US" dirty="0">
                <a:solidFill>
                  <a:srgbClr val="00B050"/>
                </a:solidFill>
              </a:rPr>
              <a:t>My cat meowed angrily; I knew she wanted food. </a:t>
            </a:r>
            <a:endParaRPr lang="en-US" dirty="0" smtClean="0">
              <a:solidFill>
                <a:srgbClr val="00B050"/>
              </a:solidFill>
            </a:endParaRPr>
          </a:p>
          <a:p>
            <a:pPr marL="0" indent="0">
              <a:buNone/>
            </a:pPr>
            <a:endParaRPr lang="en-US" dirty="0" smtClean="0">
              <a:solidFill>
                <a:srgbClr val="00B050"/>
              </a:solidFill>
            </a:endParaRPr>
          </a:p>
          <a:p>
            <a:pPr marL="0" indent="0">
              <a:buNone/>
            </a:pPr>
            <a:r>
              <a:rPr lang="en-US" dirty="0" smtClean="0"/>
              <a:t>Correction </a:t>
            </a:r>
            <a:r>
              <a:rPr lang="en-US" dirty="0"/>
              <a:t>with a transitional expression: </a:t>
            </a:r>
            <a:r>
              <a:rPr lang="en-US" dirty="0">
                <a:solidFill>
                  <a:srgbClr val="00B050"/>
                </a:solidFill>
              </a:rPr>
              <a:t>My cat meowed angrily; therefore, I knew she wanted food.</a:t>
            </a:r>
          </a:p>
        </p:txBody>
      </p:sp>
    </p:spTree>
    <p:extLst>
      <p:ext uri="{BB962C8B-B14F-4D97-AF65-F5344CB8AC3E}">
        <p14:creationId xmlns:p14="http://schemas.microsoft.com/office/powerpoint/2010/main" val="3414393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Run-On Sentences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3. </a:t>
            </a:r>
            <a:r>
              <a:rPr lang="en-US" b="1" dirty="0" smtClean="0"/>
              <a:t>Separate </a:t>
            </a:r>
            <a:r>
              <a:rPr lang="en-US" b="1" dirty="0"/>
              <a:t>the independent clauses into sentences</a:t>
            </a:r>
            <a:r>
              <a:rPr lang="en-US" dirty="0"/>
              <a:t>. </a:t>
            </a:r>
          </a:p>
          <a:p>
            <a:pPr marL="0" indent="0">
              <a:buNone/>
            </a:pPr>
            <a:r>
              <a:rPr lang="en-US" dirty="0" smtClean="0"/>
              <a:t>This </a:t>
            </a:r>
            <a:r>
              <a:rPr lang="en-US" dirty="0"/>
              <a:t>is an especially good technique when one of the independent clauses is very long. </a:t>
            </a:r>
            <a:endParaRPr lang="en-US" dirty="0" smtClean="0"/>
          </a:p>
          <a:p>
            <a:pPr marL="0" indent="0">
              <a:buNone/>
            </a:pPr>
            <a:endParaRPr lang="en-US" dirty="0"/>
          </a:p>
          <a:p>
            <a:pPr marL="0" indent="0">
              <a:buNone/>
            </a:pPr>
            <a:r>
              <a:rPr lang="en-US" dirty="0" smtClean="0"/>
              <a:t>Run-on</a:t>
            </a:r>
            <a:r>
              <a:rPr lang="en-US" dirty="0"/>
              <a:t>: </a:t>
            </a:r>
            <a:r>
              <a:rPr lang="en-US" dirty="0">
                <a:solidFill>
                  <a:srgbClr val="FF0000"/>
                </a:solidFill>
              </a:rPr>
              <a:t>It seemed to Wanda that her daughter had more than enough crayons, they were strewn across the bedroom floor and some of them were broken, and, worse still, someone had used the stub of a red crayon to mark a sinister smiley face on the wall. </a:t>
            </a:r>
            <a:endParaRPr lang="en-US" dirty="0" smtClean="0">
              <a:solidFill>
                <a:srgbClr val="FF0000"/>
              </a:solidFill>
            </a:endParaRPr>
          </a:p>
          <a:p>
            <a:pPr marL="0" indent="0">
              <a:buNone/>
            </a:pPr>
            <a:r>
              <a:rPr lang="en-US" dirty="0" smtClean="0"/>
              <a:t>Correction</a:t>
            </a:r>
            <a:r>
              <a:rPr lang="en-US" dirty="0"/>
              <a:t>: </a:t>
            </a:r>
            <a:r>
              <a:rPr lang="en-US" dirty="0">
                <a:solidFill>
                  <a:srgbClr val="00B050"/>
                </a:solidFill>
              </a:rPr>
              <a:t>It seemed to Wanda that her daughter had more than enough crayons. They were strewn across the bedroom floor, and some of them were broken. Worse still, someone had use</a:t>
            </a:r>
          </a:p>
        </p:txBody>
      </p:sp>
    </p:spTree>
    <p:extLst>
      <p:ext uri="{BB962C8B-B14F-4D97-AF65-F5344CB8AC3E}">
        <p14:creationId xmlns:p14="http://schemas.microsoft.com/office/powerpoint/2010/main" val="128073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to Run-On Sentences</a:t>
            </a: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0" indent="0">
              <a:buNone/>
            </a:pPr>
            <a:r>
              <a:rPr lang="en-US" sz="3400" dirty="0" smtClean="0"/>
              <a:t>4. </a:t>
            </a:r>
            <a:r>
              <a:rPr lang="en-US" sz="4000" dirty="0" smtClean="0"/>
              <a:t>Restructure </a:t>
            </a:r>
            <a:r>
              <a:rPr lang="en-US" sz="4000" dirty="0"/>
              <a:t>the sentence by </a:t>
            </a:r>
            <a:r>
              <a:rPr lang="en-US" sz="4000" b="1" dirty="0"/>
              <a:t>subordinating one of the clauses. </a:t>
            </a:r>
            <a:endParaRPr lang="en-US" sz="4000" b="1" dirty="0" smtClean="0"/>
          </a:p>
          <a:p>
            <a:pPr marL="0" indent="0">
              <a:buNone/>
            </a:pPr>
            <a:endParaRPr lang="en-US" b="1" dirty="0" smtClean="0"/>
          </a:p>
          <a:p>
            <a:pPr marL="0" indent="0">
              <a:buNone/>
            </a:pPr>
            <a:r>
              <a:rPr lang="en-US" dirty="0" smtClean="0"/>
              <a:t>You </a:t>
            </a:r>
            <a:r>
              <a:rPr lang="en-US" dirty="0"/>
              <a:t>can subordinate a clause if one of the independent clauses seems less important than the other. </a:t>
            </a:r>
            <a:endParaRPr lang="en-US" dirty="0" smtClean="0"/>
          </a:p>
          <a:p>
            <a:pPr marL="0" indent="0">
              <a:buNone/>
            </a:pPr>
            <a:r>
              <a:rPr lang="en-US" dirty="0"/>
              <a:t>	</a:t>
            </a:r>
            <a:r>
              <a:rPr lang="en-US" dirty="0" smtClean="0"/>
              <a:t>Note </a:t>
            </a:r>
            <a:r>
              <a:rPr lang="en-US" dirty="0"/>
              <a:t>that a subordinated clause is no longer </a:t>
            </a:r>
            <a:r>
              <a:rPr lang="en-US" dirty="0" smtClean="0"/>
              <a:t>	independent—it </a:t>
            </a:r>
            <a:r>
              <a:rPr lang="en-US" dirty="0"/>
              <a:t>cannot stand on its own as a </a:t>
            </a:r>
            <a:r>
              <a:rPr lang="en-US" dirty="0" smtClean="0"/>
              <a:t>sentence</a:t>
            </a:r>
            <a:r>
              <a:rPr lang="en-US" dirty="0"/>
              <a:t>. </a:t>
            </a:r>
            <a:endParaRPr lang="en-US" dirty="0" smtClean="0"/>
          </a:p>
          <a:p>
            <a:pPr marL="0" indent="0">
              <a:buNone/>
            </a:pPr>
            <a:endParaRPr lang="en-US" dirty="0" smtClean="0"/>
          </a:p>
          <a:p>
            <a:pPr marL="0" indent="0">
              <a:buNone/>
            </a:pPr>
            <a:r>
              <a:rPr lang="en-US" sz="3400" dirty="0" smtClean="0"/>
              <a:t>Run-on</a:t>
            </a:r>
            <a:r>
              <a:rPr lang="en-US" sz="3400" dirty="0"/>
              <a:t>: </a:t>
            </a:r>
            <a:r>
              <a:rPr lang="en-US" sz="3400" dirty="0">
                <a:solidFill>
                  <a:srgbClr val="FF0000"/>
                </a:solidFill>
              </a:rPr>
              <a:t>The largest tree by volume in the world is the General Sherman Sequoia, it is a little over 52,500 cubic feet. </a:t>
            </a:r>
            <a:endParaRPr lang="en-US" sz="3400" dirty="0" smtClean="0">
              <a:solidFill>
                <a:srgbClr val="FF0000"/>
              </a:solidFill>
            </a:endParaRPr>
          </a:p>
          <a:p>
            <a:pPr marL="0" indent="0">
              <a:buNone/>
            </a:pPr>
            <a:endParaRPr lang="en-US" sz="3400" dirty="0" smtClean="0">
              <a:solidFill>
                <a:srgbClr val="FF0000"/>
              </a:solidFill>
            </a:endParaRPr>
          </a:p>
          <a:p>
            <a:pPr marL="0" indent="0">
              <a:buNone/>
            </a:pPr>
            <a:r>
              <a:rPr lang="en-US" sz="3400" dirty="0" smtClean="0"/>
              <a:t>Correction</a:t>
            </a:r>
            <a:r>
              <a:rPr lang="en-US" sz="3400" dirty="0"/>
              <a:t>: </a:t>
            </a:r>
            <a:r>
              <a:rPr lang="en-US" sz="3400" dirty="0">
                <a:solidFill>
                  <a:srgbClr val="00B050"/>
                </a:solidFill>
              </a:rPr>
              <a:t>The largest tree by volume in the world is the General Sherman Sequoia, which is a little over 52,500 cubic feet.</a:t>
            </a:r>
          </a:p>
        </p:txBody>
      </p:sp>
    </p:spTree>
    <p:extLst>
      <p:ext uri="{BB962C8B-B14F-4D97-AF65-F5344CB8AC3E}">
        <p14:creationId xmlns:p14="http://schemas.microsoft.com/office/powerpoint/2010/main" val="319566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normAutofit fontScale="92500"/>
          </a:bodyPr>
          <a:lstStyle/>
          <a:p>
            <a:r>
              <a:rPr lang="en-US" dirty="0" smtClean="0"/>
              <a:t>Have you ever seen the term “</a:t>
            </a:r>
            <a:r>
              <a:rPr lang="en-US" dirty="0" smtClean="0">
                <a:solidFill>
                  <a:srgbClr val="FF0000"/>
                </a:solidFill>
              </a:rPr>
              <a:t>frag</a:t>
            </a:r>
            <a:r>
              <a:rPr lang="en-US" dirty="0" smtClean="0"/>
              <a:t>”</a:t>
            </a:r>
            <a:r>
              <a:rPr lang="en-US" dirty="0" smtClean="0">
                <a:solidFill>
                  <a:srgbClr val="FF0000"/>
                </a:solidFill>
              </a:rPr>
              <a:t> </a:t>
            </a:r>
            <a:r>
              <a:rPr lang="en-US" dirty="0" smtClean="0"/>
              <a:t>or “</a:t>
            </a:r>
            <a:r>
              <a:rPr lang="en-US" dirty="0" smtClean="0">
                <a:solidFill>
                  <a:srgbClr val="FF0000"/>
                </a:solidFill>
              </a:rPr>
              <a:t>fragmen</a:t>
            </a:r>
            <a:r>
              <a:rPr lang="en-US" dirty="0" smtClean="0"/>
              <a:t>t” written on an essay you received back from a teacher?</a:t>
            </a:r>
          </a:p>
          <a:p>
            <a:pPr marL="0" indent="0">
              <a:buNone/>
            </a:pPr>
            <a:endParaRPr lang="en-US" dirty="0" smtClean="0"/>
          </a:p>
          <a:p>
            <a:r>
              <a:rPr lang="en-US" dirty="0" smtClean="0"/>
              <a:t>Did you understand what the grammar problem was with that sentence or how to fix it?</a:t>
            </a:r>
          </a:p>
          <a:p>
            <a:pPr marL="0" indent="0">
              <a:buNone/>
            </a:pPr>
            <a:endParaRPr lang="en-US" dirty="0" smtClean="0"/>
          </a:p>
          <a:p>
            <a:r>
              <a:rPr lang="en-US" dirty="0" smtClean="0"/>
              <a:t>A sentence fragment is an incomplete sentence. </a:t>
            </a:r>
          </a:p>
        </p:txBody>
      </p:sp>
    </p:spTree>
    <p:extLst>
      <p:ext uri="{BB962C8B-B14F-4D97-AF65-F5344CB8AC3E}">
        <p14:creationId xmlns:p14="http://schemas.microsoft.com/office/powerpoint/2010/main" val="139410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r>
              <a:rPr lang="en-US" dirty="0" smtClean="0"/>
              <a:t>A </a:t>
            </a:r>
            <a:r>
              <a:rPr lang="en-US" u="sng" dirty="0" smtClean="0"/>
              <a:t>sentence fragment </a:t>
            </a:r>
            <a:r>
              <a:rPr lang="en-US" dirty="0" smtClean="0"/>
              <a:t>is an </a:t>
            </a:r>
            <a:r>
              <a:rPr lang="en-US" i="1" dirty="0" smtClean="0"/>
              <a:t>incomplete sentence</a:t>
            </a:r>
            <a:r>
              <a:rPr lang="en-US" dirty="0" smtClean="0"/>
              <a:t>. </a:t>
            </a:r>
          </a:p>
          <a:p>
            <a:endParaRPr lang="en-US" dirty="0" smtClean="0"/>
          </a:p>
          <a:p>
            <a:r>
              <a:rPr lang="en-US" dirty="0" smtClean="0"/>
              <a:t>To fix a sentence fragment you must make sure that the sentence has both a </a:t>
            </a:r>
            <a:r>
              <a:rPr lang="en-US" dirty="0" smtClean="0">
                <a:solidFill>
                  <a:schemeClr val="accent6"/>
                </a:solidFill>
              </a:rPr>
              <a:t>SUBJECT </a:t>
            </a:r>
            <a:r>
              <a:rPr lang="en-US" dirty="0" smtClean="0"/>
              <a:t>and a </a:t>
            </a:r>
            <a:r>
              <a:rPr lang="en-US" dirty="0" smtClean="0">
                <a:solidFill>
                  <a:srgbClr val="00B050"/>
                </a:solidFill>
              </a:rPr>
              <a:t>VERB</a:t>
            </a:r>
            <a:r>
              <a:rPr lang="en-US" dirty="0" smtClean="0"/>
              <a:t>.</a:t>
            </a:r>
          </a:p>
        </p:txBody>
      </p:sp>
    </p:spTree>
    <p:extLst>
      <p:ext uri="{BB962C8B-B14F-4D97-AF65-F5344CB8AC3E}">
        <p14:creationId xmlns:p14="http://schemas.microsoft.com/office/powerpoint/2010/main" val="365145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normAutofit lnSpcReduction="10000"/>
          </a:bodyPr>
          <a:lstStyle/>
          <a:p>
            <a:r>
              <a:rPr lang="en-US" dirty="0" smtClean="0"/>
              <a:t>Most sentence fragments lack a verb.</a:t>
            </a:r>
          </a:p>
          <a:p>
            <a:pPr lvl="1"/>
            <a:r>
              <a:rPr lang="en-US" dirty="0" smtClean="0"/>
              <a:t>In this case add a verb to show the action that the subject is carrying out.</a:t>
            </a:r>
          </a:p>
          <a:p>
            <a:pPr marL="457200" lvl="1" indent="0">
              <a:buNone/>
            </a:pPr>
            <a:endParaRPr lang="en-US" dirty="0" smtClean="0"/>
          </a:p>
          <a:p>
            <a:r>
              <a:rPr lang="en-US" dirty="0" smtClean="0"/>
              <a:t>Other sentence fragments lack a subject (a person or thing carrying out the action, or verb)</a:t>
            </a:r>
          </a:p>
          <a:p>
            <a:pPr lvl="1"/>
            <a:r>
              <a:rPr lang="en-US" dirty="0" smtClean="0"/>
              <a:t>If this is the case and the subject is not an “implied subject,” then you must add a subject to your sentence.</a:t>
            </a:r>
          </a:p>
          <a:p>
            <a:pPr marL="457200" lvl="1" indent="0">
              <a:buNone/>
            </a:pPr>
            <a:endParaRPr lang="en-US" dirty="0"/>
          </a:p>
        </p:txBody>
      </p:sp>
    </p:spTree>
    <p:extLst>
      <p:ext uri="{BB962C8B-B14F-4D97-AF65-F5344CB8AC3E}">
        <p14:creationId xmlns:p14="http://schemas.microsoft.com/office/powerpoint/2010/main" val="139204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a:xfrm>
            <a:off x="228600" y="1600200"/>
            <a:ext cx="8686800" cy="4525963"/>
          </a:xfrm>
        </p:spPr>
        <p:txBody>
          <a:bodyPr/>
          <a:lstStyle/>
          <a:p>
            <a:pPr marL="0" indent="0" algn="ctr">
              <a:buNone/>
            </a:pPr>
            <a:r>
              <a:rPr lang="en-US" dirty="0" smtClean="0">
                <a:solidFill>
                  <a:schemeClr val="accent6">
                    <a:lumMod val="75000"/>
                  </a:schemeClr>
                </a:solidFill>
              </a:rPr>
              <a:t>SUBJECT</a:t>
            </a:r>
            <a:r>
              <a:rPr lang="en-US" dirty="0" smtClean="0"/>
              <a:t> + </a:t>
            </a:r>
            <a:r>
              <a:rPr lang="en-US" dirty="0" smtClean="0">
                <a:solidFill>
                  <a:srgbClr val="00B050"/>
                </a:solidFill>
              </a:rPr>
              <a:t>VERB</a:t>
            </a:r>
            <a:r>
              <a:rPr lang="en-US" dirty="0" smtClean="0"/>
              <a:t> = Complete Sentence</a:t>
            </a:r>
          </a:p>
          <a:p>
            <a:pPr marL="0" indent="0" algn="ctr">
              <a:buNone/>
            </a:pPr>
            <a:endParaRPr lang="en-US" dirty="0"/>
          </a:p>
          <a:p>
            <a:pPr marL="0" indent="0">
              <a:buNone/>
            </a:pPr>
            <a:r>
              <a:rPr lang="en-US" sz="2800" dirty="0" smtClean="0">
                <a:solidFill>
                  <a:schemeClr val="accent6">
                    <a:lumMod val="75000"/>
                  </a:schemeClr>
                </a:solidFill>
              </a:rPr>
              <a:t>The dog </a:t>
            </a:r>
            <a:r>
              <a:rPr lang="en-US" sz="2800" dirty="0" smtClean="0">
                <a:solidFill>
                  <a:srgbClr val="00B050"/>
                </a:solidFill>
              </a:rPr>
              <a:t>ate</a:t>
            </a:r>
            <a:r>
              <a:rPr lang="en-US" sz="2800" dirty="0" smtClean="0"/>
              <a:t> my homework! = Complete Sentence</a:t>
            </a:r>
          </a:p>
          <a:p>
            <a:pPr marL="0" indent="0">
              <a:buNone/>
            </a:pPr>
            <a:endParaRPr lang="en-US" dirty="0"/>
          </a:p>
          <a:p>
            <a:pPr marL="0" indent="0">
              <a:buNone/>
            </a:pPr>
            <a:r>
              <a:rPr lang="en-US" sz="2800" dirty="0" smtClean="0">
                <a:solidFill>
                  <a:srgbClr val="00B050"/>
                </a:solidFill>
              </a:rPr>
              <a:t>Ate</a:t>
            </a:r>
            <a:r>
              <a:rPr lang="en-US" sz="2800" dirty="0" smtClean="0"/>
              <a:t> my homework! = Incomplete Sentence/ Fragment</a:t>
            </a:r>
          </a:p>
          <a:p>
            <a:pPr marL="0" indent="0">
              <a:buNone/>
            </a:pPr>
            <a:endParaRPr lang="en-US" dirty="0" smtClean="0"/>
          </a:p>
          <a:p>
            <a:pPr marL="0" indent="0">
              <a:buNone/>
            </a:pPr>
            <a:r>
              <a:rPr lang="en-US" sz="2800" dirty="0" smtClean="0">
                <a:solidFill>
                  <a:schemeClr val="accent6"/>
                </a:solidFill>
              </a:rPr>
              <a:t>The dog </a:t>
            </a:r>
            <a:r>
              <a:rPr lang="en-US" sz="2800" dirty="0" smtClean="0"/>
              <a:t>my homework!= Incomplete Sentence/ Fragment</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3382201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endParaRPr lang="en-US" sz="4400" dirty="0" smtClean="0"/>
          </a:p>
          <a:p>
            <a:r>
              <a:rPr lang="en-US" sz="4400" dirty="0" smtClean="0"/>
              <a:t>Let’s review with a</a:t>
            </a:r>
            <a:r>
              <a:rPr lang="en-US" sz="4400" dirty="0" smtClean="0">
                <a:hlinkClick r:id="rId2"/>
              </a:rPr>
              <a:t> video</a:t>
            </a:r>
            <a:r>
              <a:rPr lang="en-US" sz="4400" dirty="0" smtClean="0"/>
              <a:t>!</a:t>
            </a:r>
          </a:p>
          <a:p>
            <a:pPr lvl="1"/>
            <a:r>
              <a:rPr lang="en-US" sz="2000" dirty="0" smtClean="0">
                <a:hlinkClick r:id="rId2"/>
              </a:rPr>
              <a:t>https://www.youtube.com/watch?v=0-JRCuwpasA</a:t>
            </a:r>
            <a:endParaRPr lang="en-US" sz="2000" dirty="0" smtClean="0"/>
          </a:p>
          <a:p>
            <a:pPr lvl="1"/>
            <a:r>
              <a:rPr lang="en-US" sz="2400" dirty="0" smtClean="0"/>
              <a:t>View from beginning to 2:20</a:t>
            </a:r>
            <a:endParaRPr lang="en-US" sz="2400" dirty="0"/>
          </a:p>
        </p:txBody>
      </p:sp>
    </p:spTree>
    <p:extLst>
      <p:ext uri="{BB962C8B-B14F-4D97-AF65-F5344CB8AC3E}">
        <p14:creationId xmlns:p14="http://schemas.microsoft.com/office/powerpoint/2010/main" val="307952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Practice</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Drove </a:t>
            </a:r>
            <a:r>
              <a:rPr lang="en-US" sz="4000" dirty="0"/>
              <a:t>nine hours straight. </a:t>
            </a:r>
          </a:p>
        </p:txBody>
      </p:sp>
    </p:spTree>
    <p:extLst>
      <p:ext uri="{BB962C8B-B14F-4D97-AF65-F5344CB8AC3E}">
        <p14:creationId xmlns:p14="http://schemas.microsoft.com/office/powerpoint/2010/main" val="137849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Practice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dirty="0" smtClean="0"/>
              <a:t>The </a:t>
            </a:r>
            <a:r>
              <a:rPr lang="en-US" sz="4000" dirty="0"/>
              <a:t>gorgeous, bright orange sunset.</a:t>
            </a:r>
          </a:p>
          <a:p>
            <a:endParaRPr lang="en-US" dirty="0"/>
          </a:p>
        </p:txBody>
      </p:sp>
    </p:spTree>
    <p:extLst>
      <p:ext uri="{BB962C8B-B14F-4D97-AF65-F5344CB8AC3E}">
        <p14:creationId xmlns:p14="http://schemas.microsoft.com/office/powerpoint/2010/main" val="4282507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Practice</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A </a:t>
            </a:r>
            <a:r>
              <a:rPr lang="en-US" sz="4000" dirty="0"/>
              <a:t>groan from the patient. </a:t>
            </a:r>
          </a:p>
        </p:txBody>
      </p:sp>
    </p:spTree>
    <p:extLst>
      <p:ext uri="{BB962C8B-B14F-4D97-AF65-F5344CB8AC3E}">
        <p14:creationId xmlns:p14="http://schemas.microsoft.com/office/powerpoint/2010/main" val="970776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695</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Grammar: Sentence Structure</vt:lpstr>
      <vt:lpstr>Sentence Fragments</vt:lpstr>
      <vt:lpstr>Sentence Fragments</vt:lpstr>
      <vt:lpstr>Sentence Fragments</vt:lpstr>
      <vt:lpstr>Sentence Fragments</vt:lpstr>
      <vt:lpstr>Sentence Fragments</vt:lpstr>
      <vt:lpstr>Sentence Fragments: Practice</vt:lpstr>
      <vt:lpstr>Sentence Fragments: Practice</vt:lpstr>
      <vt:lpstr>Sentence Fragments: Practice</vt:lpstr>
      <vt:lpstr>Sentence Fragments:  some suggested revisions</vt:lpstr>
      <vt:lpstr>Run-On Sentences </vt:lpstr>
      <vt:lpstr>Run-On Sentences</vt:lpstr>
      <vt:lpstr>Run-On Sentences</vt:lpstr>
      <vt:lpstr>Run-On Sentences</vt:lpstr>
      <vt:lpstr>Solutions to Run-On Sentences</vt:lpstr>
      <vt:lpstr>Solutions to Run-On Sentences</vt:lpstr>
      <vt:lpstr>Solutions to Run-On Sentences</vt:lpstr>
      <vt:lpstr>Solutions to Run-On Sentences</vt:lpstr>
    </vt:vector>
  </TitlesOfParts>
  <Company>Oakland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Sentence Structure</dc:title>
  <dc:creator>Mound, Shannon</dc:creator>
  <cp:lastModifiedBy>Mound, Shannon</cp:lastModifiedBy>
  <cp:revision>9</cp:revision>
  <dcterms:created xsi:type="dcterms:W3CDTF">2015-09-17T14:28:08Z</dcterms:created>
  <dcterms:modified xsi:type="dcterms:W3CDTF">2017-01-20T19:47:37Z</dcterms:modified>
</cp:coreProperties>
</file>